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y="6858000" cx="12192000"/>
  <p:notesSz cx="6858000" cy="9144000"/>
  <p:embeddedFontLst>
    <p:embeddedFont>
      <p:font typeface="Book Antiqua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font" Target="fonts/BookAntiqua-regular.fntdata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font" Target="fonts/BookAntiqua-italic.fntdata"/><Relationship Id="rId21" Type="http://schemas.openxmlformats.org/officeDocument/2006/relationships/slide" Target="slides/slide17.xml"/><Relationship Id="rId43" Type="http://schemas.openxmlformats.org/officeDocument/2006/relationships/font" Target="fonts/BookAntiqua-bold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45" Type="http://schemas.openxmlformats.org/officeDocument/2006/relationships/font" Target="fonts/BookAntiqua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latin typeface="Arial"/>
                <a:ea typeface="Arial"/>
                <a:cs typeface="Arial"/>
                <a:sym typeface="Arial"/>
              </a:rPr>
              <a:t>To change the  image on this slide, select the picture and delete it. Then click the Pictures icon in the placeholder to insert your own image.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Picture" showMasterSp="0">
  <p:cSld name="Title Slide with Pictur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/>
          <p:nvPr/>
        </p:nvSpPr>
        <p:spPr>
          <a:xfrm>
            <a:off x="6540503" y="0"/>
            <a:ext cx="5651496" cy="6858000"/>
          </a:xfrm>
          <a:custGeom>
            <a:rect b="b" l="l" r="r" t="t"/>
            <a:pathLst>
              <a:path extrusionOk="0" h="6858000" w="4238622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6256868" y="0"/>
            <a:ext cx="1672169" cy="6858000"/>
          </a:xfrm>
          <a:custGeom>
            <a:rect b="b" l="l" r="r" t="t"/>
            <a:pathLst>
              <a:path extrusionOk="0" h="6858000" w="1254127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6062136" y="0"/>
            <a:ext cx="1528232" cy="6858000"/>
          </a:xfrm>
          <a:custGeom>
            <a:rect b="b" l="l" r="r" t="t"/>
            <a:pathLst>
              <a:path extrusionOk="0" h="6858000" w="1146174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22" name="Google Shape;22;p2"/>
          <p:cNvSpPr txBox="1"/>
          <p:nvPr>
            <p:ph type="ctrTitle"/>
          </p:nvPr>
        </p:nvSpPr>
        <p:spPr>
          <a:xfrm>
            <a:off x="1295401" y="1873584"/>
            <a:ext cx="5120640" cy="2560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ook Antiqua"/>
              <a:buNone/>
              <a:defRPr sz="4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descr="An empty placeholder to add an image. Click on the placeholder and select the image that you wish to add" id="23" name="Google Shape;23;p2"/>
          <p:cNvSpPr/>
          <p:nvPr>
            <p:ph idx="2" type="pic"/>
          </p:nvPr>
        </p:nvSpPr>
        <p:spPr>
          <a:xfrm>
            <a:off x="6743703" y="0"/>
            <a:ext cx="5448297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2"/>
          <p:cNvSpPr txBox="1"/>
          <p:nvPr>
            <p:ph idx="1" type="subTitle"/>
          </p:nvPr>
        </p:nvSpPr>
        <p:spPr>
          <a:xfrm>
            <a:off x="1295401" y="4572000"/>
            <a:ext cx="512064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/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 Antiqua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descr="An empty placeholder to add an image. Click on the placeholder and select the image that you wish to add" id="78" name="Google Shape;78;p11"/>
          <p:cNvSpPr/>
          <p:nvPr>
            <p:ph idx="2" type="pic"/>
          </p:nvPr>
        </p:nvSpPr>
        <p:spPr>
          <a:xfrm>
            <a:off x="4724400" y="1828801"/>
            <a:ext cx="6172200" cy="43434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1"/>
          <p:cNvSpPr txBox="1"/>
          <p:nvPr>
            <p:ph idx="1" type="body"/>
          </p:nvPr>
        </p:nvSpPr>
        <p:spPr>
          <a:xfrm>
            <a:off x="1295400" y="1828800"/>
            <a:ext cx="301752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0" name="Google Shape;80;p11"/>
          <p:cNvSpPr txBox="1"/>
          <p:nvPr>
            <p:ph idx="11" type="ftr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1"/>
          <p:cNvSpPr txBox="1"/>
          <p:nvPr>
            <p:ph idx="10" type="dt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1"/>
          <p:cNvSpPr txBox="1"/>
          <p:nvPr>
            <p:ph idx="12" type="sldNum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Pictures with Captions">
  <p:cSld name="Two Pictures with Caption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/>
          <p:nvPr/>
        </p:nvSpPr>
        <p:spPr>
          <a:xfrm>
            <a:off x="1295400" y="5257800"/>
            <a:ext cx="4572000" cy="91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85" name="Google Shape;85;p12"/>
          <p:cNvSpPr/>
          <p:nvPr/>
        </p:nvSpPr>
        <p:spPr>
          <a:xfrm>
            <a:off x="6324599" y="5257800"/>
            <a:ext cx="4572000" cy="91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86" name="Google Shape;86;p12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87" name="Google Shape;87;p12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88" name="Google Shape;88;p12"/>
          <p:cNvSpPr txBox="1"/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 Antiqua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descr="An empty placeholder to add an image. Click on the placeholder and select the image that you wish to add" id="89" name="Google Shape;89;p12"/>
          <p:cNvSpPr/>
          <p:nvPr>
            <p:ph idx="2" type="pic"/>
          </p:nvPr>
        </p:nvSpPr>
        <p:spPr>
          <a:xfrm>
            <a:off x="1298448" y="1828801"/>
            <a:ext cx="4572000" cy="3428999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12"/>
          <p:cNvSpPr txBox="1"/>
          <p:nvPr>
            <p:ph idx="1" type="body"/>
          </p:nvPr>
        </p:nvSpPr>
        <p:spPr>
          <a:xfrm>
            <a:off x="1371273" y="5333098"/>
            <a:ext cx="4420252" cy="8391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descr="An empty placeholder to add an image. Click on the placeholder and select the image that you wish to add" id="91" name="Google Shape;91;p12"/>
          <p:cNvSpPr/>
          <p:nvPr>
            <p:ph idx="3" type="pic"/>
          </p:nvPr>
        </p:nvSpPr>
        <p:spPr>
          <a:xfrm>
            <a:off x="6324600" y="1828801"/>
            <a:ext cx="4572000" cy="3428999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12"/>
          <p:cNvSpPr txBox="1"/>
          <p:nvPr>
            <p:ph idx="4" type="body"/>
          </p:nvPr>
        </p:nvSpPr>
        <p:spPr>
          <a:xfrm>
            <a:off x="6412954" y="5333098"/>
            <a:ext cx="4420252" cy="8391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3" name="Google Shape;93;p12"/>
          <p:cNvSpPr txBox="1"/>
          <p:nvPr>
            <p:ph idx="11" type="ftr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2"/>
          <p:cNvSpPr txBox="1"/>
          <p:nvPr>
            <p:ph idx="10" type="dt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2"/>
          <p:cNvSpPr txBox="1"/>
          <p:nvPr>
            <p:ph idx="12" type="sldNum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/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3"/>
          <p:cNvSpPr txBox="1"/>
          <p:nvPr>
            <p:ph idx="1" type="body"/>
          </p:nvPr>
        </p:nvSpPr>
        <p:spPr>
          <a:xfrm rot="5400000">
            <a:off x="3924300" y="-800100"/>
            <a:ext cx="43434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13"/>
          <p:cNvSpPr txBox="1"/>
          <p:nvPr>
            <p:ph idx="11" type="ftr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10" type="dt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12" type="sldNum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/>
          <p:nvPr/>
        </p:nvSpPr>
        <p:spPr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104" name="Google Shape;104;p14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105" name="Google Shape;105;p14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106" name="Google Shape;106;p14"/>
          <p:cNvSpPr txBox="1"/>
          <p:nvPr>
            <p:ph type="title"/>
          </p:nvPr>
        </p:nvSpPr>
        <p:spPr>
          <a:xfrm rot="5400000">
            <a:off x="7644754" y="2912364"/>
            <a:ext cx="5486400" cy="10332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4"/>
          <p:cNvSpPr txBox="1"/>
          <p:nvPr>
            <p:ph idx="1" type="body"/>
          </p:nvPr>
        </p:nvSpPr>
        <p:spPr>
          <a:xfrm rot="5400000">
            <a:off x="2540577" y="-559377"/>
            <a:ext cx="5486400" cy="79767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4"/>
          <p:cNvSpPr txBox="1"/>
          <p:nvPr>
            <p:ph idx="11" type="ftr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4"/>
          <p:cNvSpPr txBox="1"/>
          <p:nvPr>
            <p:ph idx="10" type="dt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4"/>
          <p:cNvSpPr txBox="1"/>
          <p:nvPr>
            <p:ph idx="12" type="sldNum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indent="0" lvl="2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indent="0" lvl="3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indent="0" lvl="4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indent="0" lvl="5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indent="0" lvl="6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indent="0" lvl="7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indent="0" lvl="8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/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" type="body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1" type="ftr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0" type="dt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2" type="sldNum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2" type="body"/>
          </p:nvPr>
        </p:nvSpPr>
        <p:spPr>
          <a:xfrm>
            <a:off x="6324600" y="1828799"/>
            <a:ext cx="4572000" cy="4343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1" type="ftr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0" type="dt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8429022" y="0"/>
            <a:ext cx="3762978" cy="6858000"/>
          </a:xfrm>
          <a:custGeom>
            <a:rect b="b" l="l" r="r" t="t"/>
            <a:pathLst>
              <a:path extrusionOk="0" h="6858000" w="3762978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40" name="Google Shape;40;p5"/>
          <p:cNvSpPr/>
          <p:nvPr/>
        </p:nvSpPr>
        <p:spPr>
          <a:xfrm>
            <a:off x="8145385" y="0"/>
            <a:ext cx="1672169" cy="6858000"/>
          </a:xfrm>
          <a:custGeom>
            <a:rect b="b" l="l" r="r" t="t"/>
            <a:pathLst>
              <a:path extrusionOk="0" h="6858000" w="1254127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41" name="Google Shape;41;p5"/>
          <p:cNvSpPr/>
          <p:nvPr/>
        </p:nvSpPr>
        <p:spPr>
          <a:xfrm>
            <a:off x="7950653" y="0"/>
            <a:ext cx="1528232" cy="6858000"/>
          </a:xfrm>
          <a:custGeom>
            <a:rect b="b" l="l" r="r" t="t"/>
            <a:pathLst>
              <a:path extrusionOk="0" h="6858000" w="1146174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42" name="Google Shape;42;p5"/>
          <p:cNvSpPr txBox="1"/>
          <p:nvPr>
            <p:ph type="ctrTitle"/>
          </p:nvPr>
        </p:nvSpPr>
        <p:spPr>
          <a:xfrm>
            <a:off x="1295400" y="1873584"/>
            <a:ext cx="6400800" cy="2560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ook Antiqua"/>
              <a:buNone/>
              <a:defRPr sz="4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" type="subTitle"/>
          </p:nvPr>
        </p:nvSpPr>
        <p:spPr>
          <a:xfrm>
            <a:off x="1295400" y="4572000"/>
            <a:ext cx="64008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9622368" y="0"/>
            <a:ext cx="2569632" cy="6858000"/>
          </a:xfrm>
          <a:custGeom>
            <a:rect b="b" l="l" r="r" t="t"/>
            <a:pathLst>
              <a:path extrusionOk="0" h="6858000" w="1927224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46" name="Google Shape;46;p6"/>
          <p:cNvSpPr/>
          <p:nvPr/>
        </p:nvSpPr>
        <p:spPr>
          <a:xfrm>
            <a:off x="9237132" y="0"/>
            <a:ext cx="1672169" cy="6858000"/>
          </a:xfrm>
          <a:custGeom>
            <a:rect b="b" l="l" r="r" t="t"/>
            <a:pathLst>
              <a:path extrusionOk="0" h="6858000" w="1254127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rotWithShape="0" algn="l" dist="50800">
              <a:srgbClr val="000000">
                <a:alpha val="2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47" name="Google Shape;47;p6"/>
          <p:cNvSpPr/>
          <p:nvPr/>
        </p:nvSpPr>
        <p:spPr>
          <a:xfrm>
            <a:off x="9173633" y="0"/>
            <a:ext cx="1460499" cy="6858000"/>
          </a:xfrm>
          <a:custGeom>
            <a:rect b="b" l="l" r="r" t="t"/>
            <a:pathLst>
              <a:path extrusionOk="0" h="6858000" w="1095374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rotWithShape="0" algn="l" dist="50800">
              <a:srgbClr val="000000">
                <a:alpha val="2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48" name="Google Shape;48;p6"/>
          <p:cNvSpPr/>
          <p:nvPr/>
        </p:nvSpPr>
        <p:spPr>
          <a:xfrm>
            <a:off x="9173633" y="0"/>
            <a:ext cx="1460499" cy="6858000"/>
          </a:xfrm>
          <a:custGeom>
            <a:rect b="b" l="l" r="r" t="t"/>
            <a:pathLst>
              <a:path extrusionOk="0" h="6858000" w="1095374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49" name="Google Shape;49;p6"/>
          <p:cNvSpPr txBox="1"/>
          <p:nvPr>
            <p:ph type="title"/>
          </p:nvPr>
        </p:nvSpPr>
        <p:spPr>
          <a:xfrm>
            <a:off x="1295398" y="2914650"/>
            <a:ext cx="8046720" cy="15573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ook Antiqua"/>
              <a:buNone/>
              <a:defRPr sz="3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" type="body"/>
          </p:nvPr>
        </p:nvSpPr>
        <p:spPr>
          <a:xfrm>
            <a:off x="1295398" y="4589463"/>
            <a:ext cx="8046718" cy="1011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2000"/>
              <a:buNone/>
              <a:defRPr sz="2000">
                <a:solidFill>
                  <a:srgbClr val="999999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ts val="1800"/>
              <a:buNone/>
              <a:defRPr sz="1800">
                <a:solidFill>
                  <a:srgbClr val="999999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ts val="1600"/>
              <a:buNone/>
              <a:defRPr sz="1600">
                <a:solidFill>
                  <a:srgbClr val="999999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ts val="1600"/>
              <a:buNone/>
              <a:defRPr sz="1600">
                <a:solidFill>
                  <a:srgbClr val="999999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ts val="1600"/>
              <a:buNone/>
              <a:defRPr sz="1600">
                <a:solidFill>
                  <a:srgbClr val="999999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ts val="1600"/>
              <a:buNone/>
              <a:defRPr sz="1600">
                <a:solidFill>
                  <a:srgbClr val="999999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ts val="1600"/>
              <a:buNone/>
              <a:defRPr sz="1600">
                <a:solidFill>
                  <a:srgbClr val="999999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ts val="1600"/>
              <a:buNone/>
              <a:defRPr sz="1600">
                <a:solidFill>
                  <a:srgbClr val="999999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/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1295400" y="1828800"/>
            <a:ext cx="4572000" cy="85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0" sz="26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7"/>
          <p:cNvSpPr txBox="1"/>
          <p:nvPr>
            <p:ph idx="2" type="body"/>
          </p:nvPr>
        </p:nvSpPr>
        <p:spPr>
          <a:xfrm>
            <a:off x="1295400" y="2705100"/>
            <a:ext cx="4572000" cy="3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3" type="body"/>
          </p:nvPr>
        </p:nvSpPr>
        <p:spPr>
          <a:xfrm>
            <a:off x="6324600" y="1828800"/>
            <a:ext cx="4572000" cy="847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0" sz="26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7"/>
          <p:cNvSpPr txBox="1"/>
          <p:nvPr>
            <p:ph idx="4" type="body"/>
          </p:nvPr>
        </p:nvSpPr>
        <p:spPr>
          <a:xfrm>
            <a:off x="6324600" y="2705100"/>
            <a:ext cx="4572000" cy="3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1" type="ftr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0" type="dt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2" type="sldNum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/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1" type="ftr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0" type="dt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2" type="sldNum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/>
          <p:nvPr>
            <p:ph idx="11" type="ftr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10" type="dt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2" type="sldNum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/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 Antiqua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4728209" y="1828800"/>
            <a:ext cx="612648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55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2" name="Google Shape;72;p10"/>
          <p:cNvSpPr txBox="1"/>
          <p:nvPr>
            <p:ph idx="2" type="body"/>
          </p:nvPr>
        </p:nvSpPr>
        <p:spPr>
          <a:xfrm>
            <a:off x="1295400" y="1828800"/>
            <a:ext cx="301752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3" name="Google Shape;73;p10"/>
          <p:cNvSpPr txBox="1"/>
          <p:nvPr>
            <p:ph idx="11" type="ftr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0"/>
          <p:cNvSpPr txBox="1"/>
          <p:nvPr>
            <p:ph idx="10" type="dt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0"/>
          <p:cNvSpPr txBox="1"/>
          <p:nvPr>
            <p:ph idx="12" type="sldNum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12" name="Google Shape;12;p1"/>
          <p:cNvSpPr/>
          <p:nvPr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13" name="Google Shape;13;p1"/>
          <p:cNvSpPr txBox="1"/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 Antiqua"/>
              <a:buNone/>
              <a:defRPr b="0" i="0" sz="3200" u="none" cap="none" strike="noStrik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" name="Google Shape;14;p1"/>
          <p:cNvSpPr txBox="1"/>
          <p:nvPr>
            <p:ph idx="1" type="body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1" type="ftr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0" type="dt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/>
        </p:txBody>
      </p:sp>
      <p:sp>
        <p:nvSpPr>
          <p:cNvPr id="17" name="Google Shape;17;p1"/>
          <p:cNvSpPr txBox="1"/>
          <p:nvPr>
            <p:ph idx="12" type="sldNum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3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/>
          <p:nvPr>
            <p:ph type="ctrTitle"/>
          </p:nvPr>
        </p:nvSpPr>
        <p:spPr>
          <a:xfrm>
            <a:off x="2684417" y="1653850"/>
            <a:ext cx="3411583" cy="7837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ook Antiqua"/>
              <a:buNone/>
            </a:pPr>
            <a:r>
              <a:rPr lang="en-US"/>
              <a:t>Sakila Project</a:t>
            </a:r>
            <a:endParaRPr/>
          </a:p>
        </p:txBody>
      </p:sp>
      <p:sp>
        <p:nvSpPr>
          <p:cNvPr id="117" name="Google Shape;117;p15"/>
          <p:cNvSpPr txBox="1"/>
          <p:nvPr>
            <p:ph idx="1" type="subTitle"/>
          </p:nvPr>
        </p:nvSpPr>
        <p:spPr>
          <a:xfrm>
            <a:off x="1052804" y="3429000"/>
            <a:ext cx="5120640" cy="33636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By: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Lotfy Ahmed lotfy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Joy Hany Nicola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Mina Khalil Aziz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Karolos Mahrous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Mary Kamal Bebawy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18" name="Google Shape;118;p1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600" l="0" r="0" t="8601"/>
          <a:stretch/>
        </p:blipFill>
        <p:spPr>
          <a:xfrm>
            <a:off x="6743703" y="0"/>
            <a:ext cx="544829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473" y="294497"/>
            <a:ext cx="2508768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 Antiqua"/>
              <a:buNone/>
            </a:pPr>
            <a:r>
              <a:rPr lang="en-US"/>
              <a:t>OLTPs Layer</a:t>
            </a:r>
            <a:br>
              <a:rPr lang="en-US"/>
            </a:br>
            <a:r>
              <a:rPr lang="en-US"/>
              <a:t>-Database Diagram on SQL-Server</a:t>
            </a:r>
            <a:endParaRPr/>
          </a:p>
        </p:txBody>
      </p:sp>
      <p:pic>
        <p:nvPicPr>
          <p:cNvPr id="175" name="Google Shape;17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90674"/>
            <a:ext cx="12192000" cy="526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 Antiqua"/>
              <a:buNone/>
            </a:pPr>
            <a:r>
              <a:rPr lang="en-US"/>
              <a:t>OLTPs Layer </a:t>
            </a:r>
            <a:br>
              <a:rPr lang="en-US"/>
            </a:br>
            <a:r>
              <a:rPr lang="en-US"/>
              <a:t>-Database Diagram on MySQL</a:t>
            </a:r>
            <a:endParaRPr/>
          </a:p>
        </p:txBody>
      </p:sp>
      <p:pic>
        <p:nvPicPr>
          <p:cNvPr id="181" name="Google Shape;18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82725"/>
            <a:ext cx="12192000" cy="537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 Antiqua"/>
              <a:buNone/>
            </a:pPr>
            <a:r>
              <a:rPr lang="en-US"/>
              <a:t>OLTPs Layer</a:t>
            </a:r>
            <a:br>
              <a:rPr lang="en-US"/>
            </a:br>
            <a:r>
              <a:rPr lang="en-US"/>
              <a:t>-Database Diagram on PostgreSQL</a:t>
            </a:r>
            <a:endParaRPr/>
          </a:p>
        </p:txBody>
      </p:sp>
      <p:pic>
        <p:nvPicPr>
          <p:cNvPr id="187" name="Google Shape;18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39875"/>
            <a:ext cx="12192000" cy="46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 Antiqua"/>
              <a:buNone/>
            </a:pPr>
            <a:r>
              <a:rPr lang="en-US"/>
              <a:t>OLTPs Layer</a:t>
            </a:r>
            <a:br>
              <a:rPr lang="en-US"/>
            </a:br>
            <a:r>
              <a:rPr lang="en-US"/>
              <a:t>-Views and Stored procedures</a:t>
            </a:r>
            <a:endParaRPr/>
          </a:p>
        </p:txBody>
      </p:sp>
      <p:pic>
        <p:nvPicPr>
          <p:cNvPr id="193" name="Google Shape;19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514003"/>
            <a:ext cx="5448300" cy="534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48301" y="1514003"/>
            <a:ext cx="3461418" cy="5277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 Antiqua"/>
              <a:buNone/>
            </a:pPr>
            <a:r>
              <a:rPr lang="en-US"/>
              <a:t>Data warehouse &amp; ETL Layer</a:t>
            </a:r>
            <a:br>
              <a:rPr lang="en-US"/>
            </a:br>
            <a:r>
              <a:rPr lang="en-US"/>
              <a:t>-Data warehouse Diagram</a:t>
            </a:r>
            <a:endParaRPr/>
          </a:p>
        </p:txBody>
      </p:sp>
      <p:pic>
        <p:nvPicPr>
          <p:cNvPr id="200" name="Google Shape;20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3444" y="1554504"/>
            <a:ext cx="8265111" cy="5303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 Antiqua"/>
              <a:buNone/>
            </a:pPr>
            <a:r>
              <a:rPr lang="en-US"/>
              <a:t>Data warehouse &amp; ETL Layer</a:t>
            </a:r>
            <a:br>
              <a:rPr lang="en-US"/>
            </a:br>
            <a:r>
              <a:rPr lang="en-US"/>
              <a:t>-ETL : dimCustomer</a:t>
            </a:r>
            <a:endParaRPr/>
          </a:p>
        </p:txBody>
      </p:sp>
      <p:pic>
        <p:nvPicPr>
          <p:cNvPr id="206" name="Google Shape;206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9916" y="1493120"/>
            <a:ext cx="6672167" cy="5364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 Antiqua"/>
              <a:buNone/>
            </a:pPr>
            <a:r>
              <a:rPr lang="en-US"/>
              <a:t>Data warehouse &amp; ETL Layer</a:t>
            </a:r>
            <a:br>
              <a:rPr lang="en-US"/>
            </a:br>
            <a:r>
              <a:rPr lang="en-US"/>
              <a:t>-ETL : dimStaff</a:t>
            </a:r>
            <a:endParaRPr/>
          </a:p>
        </p:txBody>
      </p:sp>
      <p:pic>
        <p:nvPicPr>
          <p:cNvPr id="212" name="Google Shape;21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8916" y="1521845"/>
            <a:ext cx="6374167" cy="5336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/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 Antiqua"/>
              <a:buNone/>
            </a:pPr>
            <a:r>
              <a:rPr lang="en-US"/>
              <a:t>Data warehouse &amp; ETL Layer</a:t>
            </a:r>
            <a:br>
              <a:rPr lang="en-US"/>
            </a:br>
            <a:r>
              <a:rPr lang="en-US"/>
              <a:t>-ETL : factRentals</a:t>
            </a:r>
            <a:endParaRPr/>
          </a:p>
        </p:txBody>
      </p:sp>
      <p:pic>
        <p:nvPicPr>
          <p:cNvPr id="218" name="Google Shape;21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1518081"/>
            <a:ext cx="10040645" cy="5339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/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 Antiqua"/>
              <a:buNone/>
            </a:pPr>
            <a:r>
              <a:rPr lang="en-US"/>
              <a:t>Data warehouse &amp; ETL Layer</a:t>
            </a:r>
            <a:br>
              <a:rPr lang="en-US"/>
            </a:br>
            <a:r>
              <a:rPr lang="en-US"/>
              <a:t>-ETL : factRentals</a:t>
            </a:r>
            <a:endParaRPr/>
          </a:p>
        </p:txBody>
      </p:sp>
      <p:pic>
        <p:nvPicPr>
          <p:cNvPr id="224" name="Google Shape;224;p3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2831" y="1518082"/>
            <a:ext cx="8808515" cy="5339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 txBox="1"/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 Antiqua"/>
              <a:buNone/>
            </a:pPr>
            <a:r>
              <a:rPr lang="en-US"/>
              <a:t>Data warehouse &amp; ETL Layer</a:t>
            </a:r>
            <a:br>
              <a:rPr lang="en-US"/>
            </a:br>
            <a:r>
              <a:rPr lang="en-US"/>
              <a:t>-ETL : Meta Control table</a:t>
            </a:r>
            <a:endParaRPr/>
          </a:p>
        </p:txBody>
      </p:sp>
      <p:pic>
        <p:nvPicPr>
          <p:cNvPr id="230" name="Google Shape;23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48" y="2212759"/>
            <a:ext cx="12192248" cy="322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/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 Antiqua"/>
              <a:buNone/>
            </a:pPr>
            <a:r>
              <a:rPr lang="en-US"/>
              <a:t>What is Sakila?</a:t>
            </a:r>
            <a:endParaRPr/>
          </a:p>
        </p:txBody>
      </p:sp>
      <p:sp>
        <p:nvSpPr>
          <p:cNvPr id="125" name="Google Shape;125;p16"/>
          <p:cNvSpPr txBox="1"/>
          <p:nvPr>
            <p:ph idx="1" type="body"/>
          </p:nvPr>
        </p:nvSpPr>
        <p:spPr>
          <a:xfrm>
            <a:off x="1295400" y="2762250"/>
            <a:ext cx="9601200" cy="3409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400"/>
              <a:buFont typeface="Arial"/>
              <a:buChar char="-"/>
            </a:pPr>
            <a:r>
              <a:rPr b="0" i="0" lang="en-US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Sakila is a sample database commonly used for practicing with SQL queries and database management systems. It's often employed in educational settings, tutorials, and demonstrations to provide a realistic yet manageable dataset for learning and practicing SQL concepts.</a:t>
            </a:r>
            <a:endParaRPr/>
          </a:p>
          <a:p>
            <a:pPr indent="-274320" lvl="0" marL="27432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0D0D0D"/>
              </a:buClr>
              <a:buSzPts val="2400"/>
              <a:buFont typeface="Arial"/>
              <a:buChar char="-"/>
            </a:pPr>
            <a:r>
              <a:rPr b="0" i="0" lang="en-US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The Sakila database typically consists of several tables that represent different aspects of a DVD rental store.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/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 Antiqua"/>
              <a:buNone/>
            </a:pPr>
            <a:r>
              <a:rPr lang="en-US"/>
              <a:t>Analysis Layer</a:t>
            </a:r>
            <a:br>
              <a:rPr lang="en-US"/>
            </a:br>
            <a:r>
              <a:rPr lang="en-US"/>
              <a:t>-Multidimensional Database(cube)</a:t>
            </a:r>
            <a:endParaRPr/>
          </a:p>
        </p:txBody>
      </p:sp>
      <p:pic>
        <p:nvPicPr>
          <p:cNvPr id="236" name="Google Shape;23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33221"/>
            <a:ext cx="12192000" cy="5478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/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 Antiqua"/>
              <a:buNone/>
            </a:pPr>
            <a:r>
              <a:rPr lang="en-US"/>
              <a:t>Analysis Layer</a:t>
            </a:r>
            <a:br>
              <a:rPr lang="en-US"/>
            </a:br>
            <a:r>
              <a:rPr lang="en-US"/>
              <a:t>-Multidimensional Database(cube)</a:t>
            </a:r>
            <a:endParaRPr/>
          </a:p>
        </p:txBody>
      </p:sp>
      <p:pic>
        <p:nvPicPr>
          <p:cNvPr id="242" name="Google Shape;242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5" y="1562471"/>
            <a:ext cx="12163485" cy="4705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 txBox="1"/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 Antiqua"/>
              <a:buNone/>
            </a:pPr>
            <a:r>
              <a:rPr lang="en-US"/>
              <a:t>Reporting Layer</a:t>
            </a:r>
            <a:br>
              <a:rPr lang="en-US"/>
            </a:br>
            <a:r>
              <a:rPr lang="en-US"/>
              <a:t>-SSRS</a:t>
            </a:r>
            <a:endParaRPr/>
          </a:p>
        </p:txBody>
      </p:sp>
      <p:pic>
        <p:nvPicPr>
          <p:cNvPr id="248" name="Google Shape;24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4305" y="1562470"/>
            <a:ext cx="7203389" cy="5295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/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 Antiqua"/>
              <a:buNone/>
            </a:pPr>
            <a:r>
              <a:rPr lang="en-US"/>
              <a:t>Reporting Layer</a:t>
            </a:r>
            <a:br>
              <a:rPr lang="en-US"/>
            </a:br>
            <a:r>
              <a:rPr lang="en-US"/>
              <a:t>-SSRS</a:t>
            </a:r>
            <a:endParaRPr/>
          </a:p>
        </p:txBody>
      </p:sp>
      <p:pic>
        <p:nvPicPr>
          <p:cNvPr id="254" name="Google Shape;25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7178" y="1491449"/>
            <a:ext cx="7937644" cy="536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8"/>
          <p:cNvSpPr txBox="1"/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 Antiqua"/>
              <a:buNone/>
            </a:pPr>
            <a:r>
              <a:rPr lang="en-US"/>
              <a:t>Reporting Layer</a:t>
            </a:r>
            <a:br>
              <a:rPr lang="en-US"/>
            </a:br>
            <a:r>
              <a:rPr lang="en-US"/>
              <a:t>-SSRS</a:t>
            </a:r>
            <a:endParaRPr/>
          </a:p>
        </p:txBody>
      </p:sp>
      <p:pic>
        <p:nvPicPr>
          <p:cNvPr id="260" name="Google Shape;26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4099" y="1547717"/>
            <a:ext cx="8703802" cy="5310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/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 Antiqua"/>
              <a:buNone/>
            </a:pPr>
            <a:r>
              <a:rPr lang="en-US"/>
              <a:t>Reporting Layer</a:t>
            </a:r>
            <a:br>
              <a:rPr lang="en-US"/>
            </a:br>
            <a:r>
              <a:rPr lang="en-US"/>
              <a:t>-Power-BI</a:t>
            </a:r>
            <a:endParaRPr/>
          </a:p>
        </p:txBody>
      </p:sp>
      <p:pic>
        <p:nvPicPr>
          <p:cNvPr id="266" name="Google Shape;26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5787" y="1531155"/>
            <a:ext cx="9460425" cy="5326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/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 Antiqua"/>
              <a:buNone/>
            </a:pPr>
            <a:r>
              <a:rPr lang="en-US"/>
              <a:t>Reporting Layer</a:t>
            </a:r>
            <a:br>
              <a:rPr lang="en-US"/>
            </a:br>
            <a:r>
              <a:rPr lang="en-US"/>
              <a:t>-Power-BI</a:t>
            </a:r>
            <a:endParaRPr/>
          </a:p>
        </p:txBody>
      </p:sp>
      <p:pic>
        <p:nvPicPr>
          <p:cNvPr id="272" name="Google Shape;27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1482397"/>
            <a:ext cx="9601200" cy="5375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1"/>
          <p:cNvSpPr txBox="1"/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 Antiqua"/>
              <a:buNone/>
            </a:pPr>
            <a:r>
              <a:rPr lang="en-US"/>
              <a:t>Reporting Layer</a:t>
            </a:r>
            <a:br>
              <a:rPr lang="en-US"/>
            </a:br>
            <a:r>
              <a:rPr lang="en-US"/>
              <a:t>-Power-BI</a:t>
            </a:r>
            <a:endParaRPr/>
          </a:p>
        </p:txBody>
      </p:sp>
      <p:pic>
        <p:nvPicPr>
          <p:cNvPr id="278" name="Google Shape;27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1650" y="1508905"/>
            <a:ext cx="9528699" cy="5349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2"/>
          <p:cNvSpPr txBox="1"/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 Antiqua"/>
              <a:buNone/>
            </a:pPr>
            <a:r>
              <a:rPr lang="en-US"/>
              <a:t>Reporting Layer</a:t>
            </a:r>
            <a:br>
              <a:rPr lang="en-US"/>
            </a:br>
            <a:r>
              <a:rPr lang="en-US"/>
              <a:t>-Power-BI</a:t>
            </a:r>
            <a:endParaRPr/>
          </a:p>
        </p:txBody>
      </p:sp>
      <p:pic>
        <p:nvPicPr>
          <p:cNvPr id="284" name="Google Shape;28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7211" y="1519356"/>
            <a:ext cx="9537577" cy="5338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3"/>
          <p:cNvSpPr txBox="1"/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 Antiqua"/>
              <a:buNone/>
            </a:pPr>
            <a:r>
              <a:rPr lang="en-US"/>
              <a:t>Reporting Layer</a:t>
            </a:r>
            <a:br>
              <a:rPr lang="en-US"/>
            </a:br>
            <a:r>
              <a:rPr lang="en-US"/>
              <a:t>-Power-BI</a:t>
            </a:r>
            <a:endParaRPr/>
          </a:p>
        </p:txBody>
      </p:sp>
      <p:pic>
        <p:nvPicPr>
          <p:cNvPr id="290" name="Google Shape;29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2722" y="1543790"/>
            <a:ext cx="9466555" cy="5314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/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 Antiqua"/>
              <a:buNone/>
            </a:pPr>
            <a:r>
              <a:rPr lang="en-US"/>
              <a:t>What kind of data sakila consist of?</a:t>
            </a:r>
            <a:endParaRPr/>
          </a:p>
        </p:txBody>
      </p:sp>
      <p:sp>
        <p:nvSpPr>
          <p:cNvPr id="131" name="Google Shape;131;p17"/>
          <p:cNvSpPr txBox="1"/>
          <p:nvPr>
            <p:ph idx="1" type="body"/>
          </p:nvPr>
        </p:nvSpPr>
        <p:spPr>
          <a:xfrm>
            <a:off x="1295400" y="2369286"/>
            <a:ext cx="9201150" cy="3262432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274320" lvl="0" marL="274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Actors : Name </a:t>
            </a:r>
            <a:endParaRPr/>
          </a:p>
          <a:p>
            <a:pPr indent="-274320" lvl="0" marL="274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Film: Title, Release Year, Length, Rental Duration, Category, Features </a:t>
            </a:r>
            <a:endParaRPr/>
          </a:p>
          <a:p>
            <a:pPr indent="-274320" lvl="0" marL="274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Store: Address</a:t>
            </a:r>
            <a:endParaRPr/>
          </a:p>
          <a:p>
            <a:pPr indent="-274320" lvl="0" marL="274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Customer: Name, address, phone, Activity</a:t>
            </a:r>
            <a:endParaRPr/>
          </a:p>
          <a:p>
            <a:pPr indent="-274320" lvl="0" marL="274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Staff: name, address, Email, phone</a:t>
            </a:r>
            <a:endParaRPr/>
          </a:p>
          <a:p>
            <a:pPr indent="-274320" lvl="0" marL="274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Rentals: Rental Date, Return Date</a:t>
            </a:r>
            <a:endParaRPr/>
          </a:p>
          <a:p>
            <a:pPr indent="-274320" lvl="0" marL="274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Payment : Payment Date , Amount</a:t>
            </a:r>
            <a:endParaRPr b="0" i="0" sz="24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4"/>
          <p:cNvSpPr txBox="1"/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 Antiqua"/>
              <a:buNone/>
            </a:pPr>
            <a:r>
              <a:rPr lang="en-US"/>
              <a:t>Reporting Layer</a:t>
            </a:r>
            <a:br>
              <a:rPr lang="en-US"/>
            </a:br>
            <a:r>
              <a:rPr lang="en-US"/>
              <a:t>-Power-BI</a:t>
            </a:r>
            <a:endParaRPr/>
          </a:p>
        </p:txBody>
      </p:sp>
      <p:pic>
        <p:nvPicPr>
          <p:cNvPr id="296" name="Google Shape;29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5204" y="1512939"/>
            <a:ext cx="9501592" cy="5345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5"/>
          <p:cNvSpPr txBox="1"/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 Antiqua"/>
              <a:buNone/>
            </a:pPr>
            <a:r>
              <a:rPr lang="en-US"/>
              <a:t>Reporting Layer</a:t>
            </a:r>
            <a:br>
              <a:rPr lang="en-US"/>
            </a:br>
            <a:r>
              <a:rPr lang="en-US"/>
              <a:t>-Tableau</a:t>
            </a:r>
            <a:endParaRPr/>
          </a:p>
        </p:txBody>
      </p:sp>
      <p:pic>
        <p:nvPicPr>
          <p:cNvPr id="302" name="Google Shape;30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6864" y="1540901"/>
            <a:ext cx="9498272" cy="531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6"/>
          <p:cNvSpPr txBox="1"/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 Antiqua"/>
              <a:buNone/>
            </a:pPr>
            <a:r>
              <a:rPr lang="en-US"/>
              <a:t>Reporting Layer</a:t>
            </a:r>
            <a:br>
              <a:rPr lang="en-US"/>
            </a:br>
            <a:r>
              <a:rPr lang="en-US"/>
              <a:t>-Tableau</a:t>
            </a:r>
            <a:endParaRPr/>
          </a:p>
        </p:txBody>
      </p:sp>
      <p:pic>
        <p:nvPicPr>
          <p:cNvPr id="308" name="Google Shape;30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5131" y="1517311"/>
            <a:ext cx="9501738" cy="5340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7"/>
          <p:cNvSpPr txBox="1"/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 Antiqua"/>
              <a:buNone/>
            </a:pPr>
            <a:r>
              <a:rPr lang="en-US"/>
              <a:t>Reporting Layer</a:t>
            </a:r>
            <a:br>
              <a:rPr lang="en-US"/>
            </a:br>
            <a:r>
              <a:rPr lang="en-US"/>
              <a:t>-Tableau</a:t>
            </a:r>
            <a:endParaRPr/>
          </a:p>
        </p:txBody>
      </p:sp>
      <p:pic>
        <p:nvPicPr>
          <p:cNvPr id="314" name="Google Shape;31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6527" y="1543567"/>
            <a:ext cx="9438946" cy="5314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8"/>
          <p:cNvSpPr txBox="1"/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 Antiqua"/>
              <a:buNone/>
            </a:pPr>
            <a:r>
              <a:rPr lang="en-US"/>
              <a:t>Reporting Layer</a:t>
            </a:r>
            <a:br>
              <a:rPr lang="en-US"/>
            </a:br>
            <a:r>
              <a:rPr lang="en-US"/>
              <a:t>-Tableau</a:t>
            </a:r>
            <a:endParaRPr/>
          </a:p>
        </p:txBody>
      </p:sp>
      <p:pic>
        <p:nvPicPr>
          <p:cNvPr id="320" name="Google Shape;32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7649" y="1533570"/>
            <a:ext cx="9456702" cy="5324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9"/>
          <p:cNvSpPr txBox="1"/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 Antiqua"/>
              <a:buNone/>
            </a:pPr>
            <a:r>
              <a:rPr lang="en-US"/>
              <a:t>Reporting Layer</a:t>
            </a:r>
            <a:br>
              <a:rPr lang="en-US"/>
            </a:br>
            <a:r>
              <a:rPr lang="en-US"/>
              <a:t>-Tableau</a:t>
            </a:r>
            <a:endParaRPr/>
          </a:p>
        </p:txBody>
      </p:sp>
      <p:pic>
        <p:nvPicPr>
          <p:cNvPr id="326" name="Google Shape;32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2818" y="1509204"/>
            <a:ext cx="9557819" cy="5348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0"/>
          <p:cNvSpPr txBox="1"/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 Antiqua"/>
              <a:buNone/>
            </a:pPr>
            <a:r>
              <a:rPr lang="en-US"/>
              <a:t>Reporting Layer</a:t>
            </a:r>
            <a:br>
              <a:rPr lang="en-US"/>
            </a:br>
            <a:r>
              <a:rPr lang="en-US"/>
              <a:t>-Tableau</a:t>
            </a:r>
            <a:endParaRPr/>
          </a:p>
        </p:txBody>
      </p:sp>
      <p:pic>
        <p:nvPicPr>
          <p:cNvPr id="332" name="Google Shape;33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6288" y="1411265"/>
            <a:ext cx="9759423" cy="5446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1"/>
          <p:cNvSpPr txBox="1"/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 Antiqua"/>
              <a:buNone/>
            </a:pPr>
            <a:r>
              <a:rPr lang="en-US"/>
              <a:t>Reporting Layer</a:t>
            </a:r>
            <a:br>
              <a:rPr lang="en-US"/>
            </a:br>
            <a:r>
              <a:rPr lang="en-US"/>
              <a:t>-Excel</a:t>
            </a:r>
            <a:endParaRPr/>
          </a:p>
        </p:txBody>
      </p:sp>
      <p:pic>
        <p:nvPicPr>
          <p:cNvPr id="338" name="Google Shape;33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017" y="1505636"/>
            <a:ext cx="11105965" cy="5352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 Antiqua"/>
              <a:buNone/>
            </a:pPr>
            <a:r>
              <a:rPr lang="en-US"/>
              <a:t>Questions about the Data.</a:t>
            </a:r>
            <a:endParaRPr/>
          </a:p>
        </p:txBody>
      </p:sp>
      <p:sp>
        <p:nvSpPr>
          <p:cNvPr id="137" name="Google Shape;137;p18"/>
          <p:cNvSpPr txBox="1"/>
          <p:nvPr>
            <p:ph idx="1" type="body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400"/>
              <a:buChar char="•"/>
            </a:pPr>
            <a:r>
              <a:rPr b="0" i="0" lang="en-US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How does the rental frequency vary by Year?</a:t>
            </a:r>
            <a:endParaRPr/>
          </a:p>
          <a:p>
            <a:pPr indent="-274320" lvl="0" marL="27432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0D0D0D"/>
              </a:buClr>
              <a:buSzPts val="2400"/>
              <a:buChar char="•"/>
            </a:pPr>
            <a:r>
              <a:rPr b="0" i="0" lang="en-US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Can we identify any seasonal trends in DVD rentals based on rental dates?</a:t>
            </a:r>
            <a:endParaRPr/>
          </a:p>
          <a:p>
            <a:pPr indent="-274320" lvl="0" marL="27432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0D0D0D"/>
              </a:buClr>
              <a:buSzPts val="2400"/>
              <a:buChar char="•"/>
            </a:pPr>
            <a:r>
              <a:rPr b="0" i="0" lang="en-US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Is there a relationship between the length of a film and its rental frequency?</a:t>
            </a:r>
            <a:endParaRPr/>
          </a:p>
          <a:p>
            <a:pPr indent="-274320" lvl="0" marL="27432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0D0D0D"/>
              </a:buClr>
              <a:buSzPts val="2400"/>
              <a:buChar char="•"/>
            </a:pPr>
            <a:r>
              <a:rPr b="0" i="0" lang="en-US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What is the average number of rentals per customer?</a:t>
            </a:r>
            <a:endParaRPr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320" lvl="0" marL="27432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0D0D0D"/>
              </a:buClr>
              <a:buSzPts val="2400"/>
              <a:buChar char="•"/>
            </a:pPr>
            <a:r>
              <a:rPr lang="en-US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Which Cities or Countries have the most Rental frequency?</a:t>
            </a:r>
            <a:endParaRPr/>
          </a:p>
          <a:p>
            <a:pPr indent="-274320" lvl="0" marL="27432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0D0D0D"/>
              </a:buClr>
              <a:buSzPts val="2400"/>
              <a:buChar char="•"/>
            </a:pPr>
            <a:r>
              <a:rPr lang="en-US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How staff Performance vary  by Year?</a:t>
            </a:r>
            <a:endParaRPr/>
          </a:p>
          <a:p>
            <a:pPr indent="-274320" lvl="0" marL="27432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0D0D0D"/>
              </a:buClr>
              <a:buSzPts val="2400"/>
              <a:buChar char="•"/>
            </a:pPr>
            <a:r>
              <a:rPr lang="en-US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…..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 Antiqua"/>
              <a:buNone/>
            </a:pPr>
            <a:r>
              <a:rPr lang="en-US"/>
              <a:t>Project Map</a:t>
            </a:r>
            <a:endParaRPr/>
          </a:p>
        </p:txBody>
      </p:sp>
      <p:pic>
        <p:nvPicPr>
          <p:cNvPr id="143" name="Google Shape;143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38275"/>
            <a:ext cx="12115800" cy="532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 Antiqua"/>
              <a:buNone/>
            </a:pPr>
            <a:r>
              <a:rPr lang="en-US"/>
              <a:t>Data sourcing Layer </a:t>
            </a:r>
            <a:br>
              <a:rPr lang="en-US"/>
            </a:br>
            <a:r>
              <a:rPr lang="en-US"/>
              <a:t>-Data generating</a:t>
            </a:r>
            <a:endParaRPr/>
          </a:p>
        </p:txBody>
      </p:sp>
      <p:pic>
        <p:nvPicPr>
          <p:cNvPr id="149" name="Google Shape;14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4000"/>
            <a:ext cx="4288982" cy="53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8982" y="1524000"/>
            <a:ext cx="7903018" cy="409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 Antiqua"/>
              <a:buNone/>
            </a:pPr>
            <a:r>
              <a:rPr lang="en-US"/>
              <a:t>Data sourcing Layer</a:t>
            </a:r>
            <a:br>
              <a:rPr lang="en-US"/>
            </a:br>
            <a:r>
              <a:rPr lang="en-US"/>
              <a:t>-Data generating</a:t>
            </a:r>
            <a:endParaRPr/>
          </a:p>
        </p:txBody>
      </p:sp>
      <p:pic>
        <p:nvPicPr>
          <p:cNvPr id="156" name="Google Shape;15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476375"/>
            <a:ext cx="6096000" cy="538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1476375"/>
            <a:ext cx="6049219" cy="53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 Antiqua"/>
              <a:buNone/>
            </a:pPr>
            <a:r>
              <a:rPr lang="en-US"/>
              <a:t>OLTPs Layer</a:t>
            </a:r>
            <a:br>
              <a:rPr lang="en-US"/>
            </a:br>
            <a:r>
              <a:rPr lang="en-US"/>
              <a:t>-ERD</a:t>
            </a:r>
            <a:endParaRPr/>
          </a:p>
        </p:txBody>
      </p:sp>
      <p:pic>
        <p:nvPicPr>
          <p:cNvPr id="163" name="Google Shape;16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7762" y="1504950"/>
            <a:ext cx="9896475" cy="535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 Antiqua"/>
              <a:buNone/>
            </a:pPr>
            <a:r>
              <a:rPr lang="en-US"/>
              <a:t>OLTPs Layer</a:t>
            </a:r>
            <a:br>
              <a:rPr lang="en-US"/>
            </a:br>
            <a:r>
              <a:rPr lang="en-US"/>
              <a:t>-Mapping</a:t>
            </a:r>
            <a:endParaRPr/>
          </a:p>
        </p:txBody>
      </p:sp>
      <p:pic>
        <p:nvPicPr>
          <p:cNvPr id="169" name="Google Shape;16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9900" y="1524000"/>
            <a:ext cx="5595367" cy="53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SalesDirection">
      <a:dk1>
        <a:srgbClr val="595959"/>
      </a:dk1>
      <a:lt1>
        <a:srgbClr val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ales Direction 16X9">
  <a:themeElements>
    <a:clrScheme name="SalesDirection">
      <a:dk1>
        <a:srgbClr val="595959"/>
      </a:dk1>
      <a:lt1>
        <a:srgbClr val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